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0" r:id="rId5"/>
    <p:sldId id="261" r:id="rId6"/>
    <p:sldId id="268" r:id="rId7"/>
    <p:sldId id="269" r:id="rId8"/>
    <p:sldId id="258" r:id="rId9"/>
    <p:sldId id="259" r:id="rId10"/>
    <p:sldId id="270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9D2D"/>
    <a:srgbClr val="CB2864"/>
    <a:srgbClr val="62A21C"/>
    <a:srgbClr val="40978B"/>
    <a:srgbClr val="3B978A"/>
    <a:srgbClr val="5A5A5A"/>
    <a:srgbClr val="484848"/>
    <a:srgbClr val="C8C8C8"/>
    <a:srgbClr val="787878"/>
    <a:srgbClr val="6E6E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3" autoAdjust="0"/>
    <p:restoredTop sz="94599" autoAdjust="0"/>
  </p:normalViewPr>
  <p:slideViewPr>
    <p:cSldViewPr snapToGrid="0" snapToObjects="1">
      <p:cViewPr varScale="1">
        <p:scale>
          <a:sx n="118" d="100"/>
          <a:sy n="118" d="100"/>
        </p:scale>
        <p:origin x="318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24" y="789861"/>
            <a:ext cx="10641177" cy="59856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090084"/>
            <a:ext cx="10363200" cy="1830916"/>
          </a:xfrm>
        </p:spPr>
        <p:txBody>
          <a:bodyPr>
            <a:normAutofit/>
          </a:bodyPr>
          <a:lstStyle>
            <a:lvl1pPr>
              <a:defRPr sz="4200" b="0" i="0" cap="all" spc="0">
                <a:solidFill>
                  <a:srgbClr val="5B5B5B"/>
                </a:solidFill>
                <a:latin typeface="DIN Alternate Bold"/>
                <a:cs typeface="DIN Alternate 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942132"/>
            <a:ext cx="8534400" cy="1895399"/>
          </a:xfrm>
        </p:spPr>
        <p:txBody>
          <a:bodyPr>
            <a:normAutofit/>
          </a:bodyPr>
          <a:lstStyle>
            <a:lvl1pPr marL="0" indent="0" algn="ctr">
              <a:buNone/>
              <a:defRPr sz="2400" b="1" i="0">
                <a:solidFill>
                  <a:schemeClr val="bg1">
                    <a:lumMod val="95000"/>
                  </a:schemeClr>
                </a:solidFill>
                <a:latin typeface="News Gothic MT"/>
                <a:cs typeface="News Gothic M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DIN Alternate Bold"/>
                <a:cs typeface="DIN Alternate Bold"/>
              </a:defRPr>
            </a:lvl1pPr>
          </a:lstStyle>
          <a:p>
            <a:fld id="{A6DA36C7-EEA8-A741-9A3D-5A38AC56E852}" type="datetimeFigureOut">
              <a:rPr lang="en-US" smtClean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DIN Alternate Bold"/>
                <a:cs typeface="DIN Alternate Bold"/>
              </a:defRPr>
            </a:lvl1pPr>
          </a:lstStyle>
          <a:p>
            <a:r>
              <a:rPr lang="en-US" dirty="0"/>
              <a:t>Footer content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4" y="109146"/>
            <a:ext cx="2567897" cy="79251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DIN Alternate Bold"/>
                <a:cs typeface="DIN Alternate Bold"/>
              </a:defRPr>
            </a:lvl1pPr>
          </a:lstStyle>
          <a:p>
            <a:fld id="{4917AAD6-7A5D-B540-8A64-EC42E2A2AE8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3" y="6457187"/>
            <a:ext cx="372288" cy="27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7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5A5A5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885140"/>
            <a:ext cx="7315200" cy="384243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News Gothic MT"/>
                <a:cs typeface="News Gothic M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36C7-EEA8-A741-9A3D-5A38AC56E852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AAD6-7A5D-B540-8A64-EC42E2A2AE85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3" y="109146"/>
            <a:ext cx="2577652" cy="7955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3" y="6457187"/>
            <a:ext cx="372288" cy="27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57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Master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910417"/>
            <a:ext cx="10972800" cy="12483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 for watching this presentation!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3" y="109146"/>
            <a:ext cx="2577652" cy="7955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3" y="6457187"/>
            <a:ext cx="372288" cy="27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5A5A5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5A5A5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24129"/>
            <a:ext cx="10972800" cy="1279019"/>
          </a:xfrm>
        </p:spPr>
        <p:txBody>
          <a:bodyPr>
            <a:noAutofit/>
          </a:bodyPr>
          <a:lstStyle>
            <a:lvl1pPr>
              <a:defRPr sz="4200" b="0" i="0" cap="all">
                <a:solidFill>
                  <a:srgbClr val="5B5B5B"/>
                </a:solidFill>
                <a:latin typeface="DIN Alternate Bold"/>
                <a:cs typeface="DIN Alternate 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384755"/>
            <a:ext cx="10972800" cy="3658329"/>
          </a:xfrm>
        </p:spPr>
        <p:txBody>
          <a:bodyPr/>
          <a:lstStyle>
            <a:lvl1pPr>
              <a:defRPr b="0" i="0">
                <a:solidFill>
                  <a:srgbClr val="5B5B5B"/>
                </a:solidFill>
                <a:latin typeface="News Gothic MT"/>
                <a:cs typeface="News Gothic MT"/>
              </a:defRPr>
            </a:lvl1pPr>
            <a:lvl2pPr>
              <a:defRPr b="0" i="1">
                <a:solidFill>
                  <a:srgbClr val="5B5B5B"/>
                </a:solidFill>
                <a:latin typeface="News Gothic MT"/>
                <a:cs typeface="News Gothic MT"/>
              </a:defRPr>
            </a:lvl2pPr>
            <a:lvl3pPr>
              <a:defRPr b="0" i="0">
                <a:solidFill>
                  <a:srgbClr val="5B5B5B"/>
                </a:solidFill>
                <a:latin typeface="News Gothic MT"/>
                <a:cs typeface="News Gothic MT"/>
              </a:defRPr>
            </a:lvl3pPr>
            <a:lvl4pPr>
              <a:defRPr b="0" i="1" cap="none" baseline="0">
                <a:solidFill>
                  <a:schemeClr val="bg1">
                    <a:lumMod val="50000"/>
                  </a:schemeClr>
                </a:solidFill>
                <a:latin typeface="News Gothic MT"/>
                <a:cs typeface="News Gothic MT"/>
              </a:defRPr>
            </a:lvl4pPr>
            <a:lvl5pPr>
              <a:defRPr b="0" i="0">
                <a:solidFill>
                  <a:schemeClr val="bg1">
                    <a:lumMod val="50000"/>
                  </a:schemeClr>
                </a:solidFill>
                <a:latin typeface="News Gothic MT"/>
                <a:cs typeface="News Gothic M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50165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DIN Alternate Bold"/>
                <a:cs typeface="DIN Alternate Bold"/>
              </a:defRPr>
            </a:lvl1pPr>
          </a:lstStyle>
          <a:p>
            <a:fld id="{A6DA36C7-EEA8-A741-9A3D-5A38AC56E852}" type="datetimeFigureOut">
              <a:rPr lang="en-US" smtClean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501650"/>
          </a:xfrm>
        </p:spPr>
        <p:txBody>
          <a:bodyPr/>
          <a:lstStyle>
            <a:lvl1pPr>
              <a:defRPr b="0" i="0">
                <a:solidFill>
                  <a:srgbClr val="FFFFFF"/>
                </a:solidFill>
                <a:latin typeface="DIN Alternate Bold"/>
                <a:cs typeface="DIN Alternate Bold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501650"/>
          </a:xfrm>
        </p:spPr>
        <p:txBody>
          <a:bodyPr/>
          <a:lstStyle>
            <a:lvl1pPr>
              <a:defRPr b="0" i="0">
                <a:solidFill>
                  <a:srgbClr val="FFFFFF"/>
                </a:solidFill>
                <a:latin typeface="Klinic Slab Book"/>
                <a:cs typeface="Klinic Slab Book"/>
              </a:defRPr>
            </a:lvl1pPr>
          </a:lstStyle>
          <a:p>
            <a:fld id="{4917AAD6-7A5D-B540-8A64-EC42E2A2AE8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4" y="109146"/>
            <a:ext cx="2567897" cy="7925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3" y="6457187"/>
            <a:ext cx="372288" cy="27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65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5A5A5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094955"/>
            <a:ext cx="10363200" cy="1362075"/>
          </a:xfrm>
        </p:spPr>
        <p:txBody>
          <a:bodyPr anchor="t"/>
          <a:lstStyle>
            <a:lvl1pPr algn="ctr">
              <a:defRPr sz="4200" b="0" i="0" cap="all">
                <a:solidFill>
                  <a:schemeClr val="bg1"/>
                </a:solidFill>
                <a:latin typeface="DIN Alternate Bold"/>
                <a:cs typeface="DIN Alternate 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467613"/>
            <a:ext cx="10363200" cy="1500187"/>
          </a:xfrm>
        </p:spPr>
        <p:txBody>
          <a:bodyPr anchor="b"/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News Gothic MT"/>
                <a:cs typeface="News Gothic M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solidFill>
                  <a:srgbClr val="FFFFFF"/>
                </a:solidFill>
                <a:latin typeface="Klinic Slab Book"/>
                <a:cs typeface="Klinic Slab Book"/>
              </a:defRPr>
            </a:lvl1pPr>
          </a:lstStyle>
          <a:p>
            <a:fld id="{A6DA36C7-EEA8-A741-9A3D-5A38AC56E852}" type="datetimeFigureOut">
              <a:rPr lang="en-US" smtClean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rgbClr val="FFFFFF"/>
                </a:solidFill>
                <a:latin typeface="Klinic Slab Book"/>
                <a:cs typeface="Klinic Slab Book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rgbClr val="FFFFFF"/>
                </a:solidFill>
                <a:latin typeface="Klinic Slab Book"/>
                <a:cs typeface="Klinic Slab Book"/>
              </a:defRPr>
            </a:lvl1pPr>
          </a:lstStyle>
          <a:p>
            <a:fld id="{4917AAD6-7A5D-B540-8A64-EC42E2A2AE8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88557" y="3163545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3" y="109146"/>
            <a:ext cx="2577652" cy="7955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3" y="6457187"/>
            <a:ext cx="372288" cy="27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01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5A5A5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24127"/>
            <a:ext cx="10972800" cy="1280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399387"/>
            <a:ext cx="5384800" cy="372677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399387"/>
            <a:ext cx="5384800" cy="3726777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36C7-EEA8-A741-9A3D-5A38AC56E852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AAD6-7A5D-B540-8A64-EC42E2A2AE85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4" y="109146"/>
            <a:ext cx="2567897" cy="7925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3" y="6457187"/>
            <a:ext cx="372288" cy="27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1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5A5A5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5998633" y="2707746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24128"/>
            <a:ext cx="10972800" cy="128016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04287"/>
            <a:ext cx="5386917" cy="77112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3075407"/>
            <a:ext cx="5386917" cy="30507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304287"/>
            <a:ext cx="5389033" cy="77112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3075407"/>
            <a:ext cx="5389033" cy="30613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36C7-EEA8-A741-9A3D-5A38AC56E852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AAD6-7A5D-B540-8A64-EC42E2A2AE85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4" y="109146"/>
            <a:ext cx="2567897" cy="7925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3" y="6457187"/>
            <a:ext cx="372288" cy="27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35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5A5A5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57995" y="1601322"/>
            <a:ext cx="9144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24129"/>
            <a:ext cx="10972800" cy="1248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36C7-EEA8-A741-9A3D-5A38AC56E852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AAD6-7A5D-B540-8A64-EC42E2A2AE85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4" y="109146"/>
            <a:ext cx="2567897" cy="7925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3" y="6457187"/>
            <a:ext cx="372288" cy="27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8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5A5A5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36C7-EEA8-A741-9A3D-5A38AC56E852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AAD6-7A5D-B540-8A64-EC42E2A2AE85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3" y="109146"/>
            <a:ext cx="2577652" cy="7955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3" y="6457187"/>
            <a:ext cx="372288" cy="27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87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5A5A5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36C7-EEA8-A741-9A3D-5A38AC56E852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AAD6-7A5D-B540-8A64-EC42E2A2AE85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4" y="109146"/>
            <a:ext cx="2567897" cy="7925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3" y="6457187"/>
            <a:ext cx="372288" cy="27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27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5A5A5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025269"/>
            <a:ext cx="4011084" cy="88925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025269"/>
            <a:ext cx="6815667" cy="501781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925108"/>
            <a:ext cx="4011084" cy="41179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36C7-EEA8-A741-9A3D-5A38AC56E852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AAD6-7A5D-B540-8A64-EC42E2A2AE85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4" y="109146"/>
            <a:ext cx="2567897" cy="7925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3" y="6457187"/>
            <a:ext cx="372288" cy="27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27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942446"/>
            <a:ext cx="10972800" cy="1248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01333"/>
            <a:ext cx="10972800" cy="3924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FFFFFF"/>
                </a:solidFill>
                <a:latin typeface="DIN Alternate Bold"/>
                <a:cs typeface="DIN Alternate Bold"/>
              </a:defRPr>
            </a:lvl1pPr>
          </a:lstStyle>
          <a:p>
            <a:fld id="{A6DA36C7-EEA8-A741-9A3D-5A38AC56E852}" type="datetimeFigureOut">
              <a:rPr lang="en-US" smtClean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FFFFFF"/>
                </a:solidFill>
                <a:latin typeface="DIN Alternate Bold"/>
                <a:cs typeface="DIN Alternate Bold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4917AAD6-7A5D-B540-8A64-EC42E2A2AE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50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56" r:id="rId9"/>
    <p:sldLayoutId id="2147483657" r:id="rId10"/>
    <p:sldLayoutId id="214748366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200" b="0" i="0" kern="1200" cap="all">
          <a:solidFill>
            <a:srgbClr val="5B5B5B"/>
          </a:solidFill>
          <a:latin typeface="DIN Alternate Bold"/>
          <a:ea typeface="+mj-ea"/>
          <a:cs typeface="DIN Alternate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000" b="0" i="0" kern="1200">
          <a:solidFill>
            <a:srgbClr val="5B5B5B"/>
          </a:solidFill>
          <a:latin typeface="News Gothic MT"/>
          <a:ea typeface="+mn-ea"/>
          <a:cs typeface="News Gothic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0" i="1" kern="1200">
          <a:solidFill>
            <a:srgbClr val="5B5B5B"/>
          </a:solidFill>
          <a:latin typeface="News Gothic MT"/>
          <a:ea typeface="+mn-ea"/>
          <a:cs typeface="News Gothic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rgbClr val="5B5B5B"/>
          </a:solidFill>
          <a:latin typeface="News Gothic MT"/>
          <a:ea typeface="+mn-ea"/>
          <a:cs typeface="News Gothic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1" kern="1200">
          <a:solidFill>
            <a:schemeClr val="bg1">
              <a:lumMod val="50000"/>
            </a:schemeClr>
          </a:solidFill>
          <a:latin typeface="News Gothic MT"/>
          <a:ea typeface="+mn-ea"/>
          <a:cs typeface="News Gothic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bg1">
              <a:lumMod val="50000"/>
            </a:schemeClr>
          </a:solidFill>
          <a:latin typeface="News Gothic MT"/>
          <a:ea typeface="+mn-ea"/>
          <a:cs typeface="News Gothic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4.png"/><Relationship Id="rId19" Type="http://schemas.openxmlformats.org/officeDocument/2006/relationships/image" Target="../media/image33.jpg"/><Relationship Id="rId31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witter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423" y="6455173"/>
            <a:ext cx="301752" cy="228600"/>
          </a:xfrm>
          <a:prstGeom prst="rect">
            <a:avLst/>
          </a:prstGeom>
        </p:spPr>
      </p:pic>
      <p:pic>
        <p:nvPicPr>
          <p:cNvPr id="7" name="Picture 6" descr="linked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224" y="6409453"/>
            <a:ext cx="287001" cy="274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29650" y="6417266"/>
            <a:ext cx="1444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3B978A"/>
                </a:solidFill>
                <a:latin typeface="DIN Alternate Bold"/>
                <a:cs typeface="DIN Alternate Bold"/>
              </a:rPr>
              <a:t>#</a:t>
            </a:r>
            <a:r>
              <a:rPr lang="en-US" sz="1400" i="1" dirty="0">
                <a:solidFill>
                  <a:srgbClr val="3B978A"/>
                </a:solidFill>
                <a:latin typeface="DIN Alternate Bold"/>
                <a:cs typeface="DIN Alternate Bold"/>
              </a:rPr>
              <a:t>construct2017</a:t>
            </a:r>
            <a:endParaRPr lang="en-US" sz="1400" dirty="0">
              <a:solidFill>
                <a:srgbClr val="3B978A"/>
              </a:solidFill>
              <a:latin typeface="DIN Alternate Bold"/>
              <a:cs typeface="DIN Alternate Bold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Dev Tools, </a:t>
            </a:r>
            <a:r>
              <a:rPr lang="en-US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Dapps</a:t>
            </a:r>
            <a:r>
              <a:rPr lang="en-US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, &amp; Future Developments</a:t>
            </a:r>
          </a:p>
        </p:txBody>
      </p:sp>
      <p:pic>
        <p:nvPicPr>
          <p:cNvPr id="10" name="Picture 2" descr="https://www.ethereum.org/images/logos/ETHEREUM-LOGO_LANDSCAPE_Black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7" t="33965" r="20499" b="34035"/>
          <a:stretch/>
        </p:blipFill>
        <p:spPr bwMode="auto">
          <a:xfrm>
            <a:off x="2375579" y="918143"/>
            <a:ext cx="6718596" cy="206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243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46313" y="1952369"/>
            <a:ext cx="7772400" cy="1504661"/>
          </a:xfrm>
        </p:spPr>
        <p:txBody>
          <a:bodyPr/>
          <a:lstStyle/>
          <a:p>
            <a:r>
              <a:rPr lang="en-US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What makes Ethereum different?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Then. Now. Future. Far Future</a:t>
            </a:r>
          </a:p>
        </p:txBody>
      </p:sp>
    </p:spTree>
    <p:extLst>
      <p:ext uri="{BB962C8B-B14F-4D97-AF65-F5344CB8AC3E}">
        <p14:creationId xmlns:p14="http://schemas.microsoft.com/office/powerpoint/2010/main" val="1505885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88" y="24979"/>
            <a:ext cx="3595055" cy="23907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52" y="2200334"/>
            <a:ext cx="4953574" cy="2263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311" y="76675"/>
            <a:ext cx="2506125" cy="2506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150" y="70811"/>
            <a:ext cx="4644556" cy="34834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6048" y="3643234"/>
            <a:ext cx="5434940" cy="31173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88" y="4248915"/>
            <a:ext cx="4786364" cy="257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9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>
                <a:solidFill>
                  <a:srgbClr val="EB9D2D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Scavenger Hunt!</a:t>
            </a: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609600" y="2555666"/>
            <a:ext cx="10972800" cy="1248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200" b="0" i="0" kern="1200" cap="all">
                <a:solidFill>
                  <a:srgbClr val="5B5B5B"/>
                </a:solidFill>
                <a:latin typeface="DIN Alternate Bold"/>
                <a:ea typeface="+mj-ea"/>
                <a:cs typeface="DIN Alternate Bold"/>
              </a:defRPr>
            </a:lvl1pPr>
          </a:lstStyle>
          <a:p>
            <a:r>
              <a:rPr lang="en-US" sz="4400" dirty="0">
                <a:solidFill>
                  <a:srgbClr val="CB286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Starting tomorrow…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33093">
            <a:off x="3325141" y="5126933"/>
            <a:ext cx="2431322" cy="5075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6257">
            <a:off x="8506362" y="5435683"/>
            <a:ext cx="1624287" cy="6497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21484">
            <a:off x="6382051" y="5326688"/>
            <a:ext cx="1697591" cy="625485"/>
          </a:xfrm>
          <a:prstGeom prst="rect">
            <a:avLst/>
          </a:prstGeom>
        </p:spPr>
      </p:pic>
      <p:pic>
        <p:nvPicPr>
          <p:cNvPr id="11" name="Picture 2" descr="https://www.ethereum.org/images/logos/ETHEREUM-LOGO_LANDSCAPE_Black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7" t="33965" r="20499" b="34035"/>
          <a:stretch/>
        </p:blipFill>
        <p:spPr bwMode="auto">
          <a:xfrm rot="409979">
            <a:off x="254843" y="4681794"/>
            <a:ext cx="2817809" cy="86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814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topics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Ethereum Roadmap</a:t>
            </a:r>
          </a:p>
          <a:p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Ethereum Software Ecosystem</a:t>
            </a:r>
          </a:p>
          <a:p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What Makes Us Different</a:t>
            </a:r>
          </a:p>
        </p:txBody>
      </p:sp>
    </p:spTree>
    <p:extLst>
      <p:ext uri="{BB962C8B-B14F-4D97-AF65-F5344CB8AC3E}">
        <p14:creationId xmlns:p14="http://schemas.microsoft.com/office/powerpoint/2010/main" val="1685211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Ethereum Roadmap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Then. Now. Future. Far Future</a:t>
            </a:r>
          </a:p>
        </p:txBody>
      </p:sp>
    </p:spTree>
    <p:extLst>
      <p:ext uri="{BB962C8B-B14F-4D97-AF65-F5344CB8AC3E}">
        <p14:creationId xmlns:p14="http://schemas.microsoft.com/office/powerpoint/2010/main" val="194129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1200" y="542653"/>
            <a:ext cx="8229600" cy="1279019"/>
          </a:xfrm>
        </p:spPr>
        <p:txBody>
          <a:bodyPr/>
          <a:lstStyle/>
          <a:p>
            <a:r>
              <a:rPr lang="en-US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Where we’ve been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94765" y="1939693"/>
            <a:ext cx="11138685" cy="3658329"/>
          </a:xfrm>
        </p:spPr>
        <p:txBody>
          <a:bodyPr/>
          <a:lstStyle/>
          <a:p>
            <a:r>
              <a:rPr lang="en-US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January 2014 - </a:t>
            </a:r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Ethereum formerly announced at North American Bitcoin Conference.</a:t>
            </a:r>
          </a:p>
          <a:p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July 2015 – “Frontier” phase: Ethereum </a:t>
            </a:r>
            <a:r>
              <a:rPr lang="en-US" dirty="0" err="1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blockchain</a:t>
            </a:r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goes live.</a:t>
            </a:r>
          </a:p>
          <a:p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March 2016 – “Homestead” phase: Many protocol improvements.</a:t>
            </a:r>
          </a:p>
        </p:txBody>
      </p:sp>
    </p:spTree>
    <p:extLst>
      <p:ext uri="{BB962C8B-B14F-4D97-AF65-F5344CB8AC3E}">
        <p14:creationId xmlns:p14="http://schemas.microsoft.com/office/powerpoint/2010/main" val="393094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65779"/>
            <a:ext cx="8229600" cy="1279019"/>
          </a:xfrm>
        </p:spPr>
        <p:txBody>
          <a:bodyPr/>
          <a:lstStyle/>
          <a:p>
            <a:r>
              <a:rPr lang="en-US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Where We are 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955877"/>
            <a:ext cx="8229600" cy="3658329"/>
          </a:xfrm>
        </p:spPr>
        <p:txBody>
          <a:bodyPr/>
          <a:lstStyle/>
          <a:p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Light-clients</a:t>
            </a:r>
          </a:p>
          <a:p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Tons of </a:t>
            </a:r>
            <a:r>
              <a:rPr lang="en-US" dirty="0" err="1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Dapps</a:t>
            </a:r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Ethereum on mobile/embedded devices</a:t>
            </a:r>
          </a:p>
          <a:p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Improvements in smart contract safety and formal verification</a:t>
            </a:r>
          </a:p>
          <a:p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Interest from many industries</a:t>
            </a:r>
          </a:p>
        </p:txBody>
      </p:sp>
    </p:spTree>
    <p:extLst>
      <p:ext uri="{BB962C8B-B14F-4D97-AF65-F5344CB8AC3E}">
        <p14:creationId xmlns:p14="http://schemas.microsoft.com/office/powerpoint/2010/main" val="442933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95216"/>
            <a:ext cx="8229600" cy="1279019"/>
          </a:xfrm>
        </p:spPr>
        <p:txBody>
          <a:bodyPr/>
          <a:lstStyle/>
          <a:p>
            <a:r>
              <a:rPr lang="en-US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Where We Are Going: “Metropolis”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744" y="2184529"/>
            <a:ext cx="10725992" cy="3658329"/>
          </a:xfrm>
        </p:spPr>
        <p:txBody>
          <a:bodyPr/>
          <a:lstStyle/>
          <a:p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ETA: 3-6 months.</a:t>
            </a:r>
          </a:p>
          <a:p>
            <a:pPr lvl="1"/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Provide flexibility to smart contract </a:t>
            </a:r>
            <a:r>
              <a:rPr lang="en-US" dirty="0" err="1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devs</a:t>
            </a:r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lvl="1"/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Initial steps towards Ethereum “abstraction”</a:t>
            </a:r>
          </a:p>
          <a:p>
            <a:pPr lvl="2"/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Separate consensus, logic, and data layers.</a:t>
            </a:r>
          </a:p>
          <a:p>
            <a:pPr lvl="2"/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Eventual support for different consensus protocols, account security, and scalability solutions.</a:t>
            </a:r>
          </a:p>
          <a:p>
            <a:pPr lvl="1"/>
            <a:r>
              <a:rPr lang="en-US" dirty="0" err="1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zk</a:t>
            </a:r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-SNARKs on Ethereum (check out Project Alchemy)</a:t>
            </a:r>
          </a:p>
        </p:txBody>
      </p:sp>
    </p:spTree>
    <p:extLst>
      <p:ext uri="{BB962C8B-B14F-4D97-AF65-F5344CB8AC3E}">
        <p14:creationId xmlns:p14="http://schemas.microsoft.com/office/powerpoint/2010/main" val="279115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28769"/>
            <a:ext cx="8229600" cy="1279019"/>
          </a:xfrm>
        </p:spPr>
        <p:txBody>
          <a:bodyPr/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Super cool stuff after metropolis: “Serenity”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559" y="2222915"/>
            <a:ext cx="10653165" cy="3658329"/>
          </a:xfrm>
        </p:spPr>
        <p:txBody>
          <a:bodyPr/>
          <a:lstStyle/>
          <a:p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ETA: Not finalized.</a:t>
            </a:r>
          </a:p>
          <a:p>
            <a:pPr lvl="1"/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Change from </a:t>
            </a:r>
            <a:r>
              <a:rPr lang="en-US" dirty="0" err="1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PoW</a:t>
            </a:r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to </a:t>
            </a:r>
            <a:r>
              <a:rPr lang="en-US" dirty="0" err="1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PoS</a:t>
            </a:r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: CASPER consensus </a:t>
            </a:r>
            <a:r>
              <a:rPr lang="en-US" dirty="0" err="1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algo</a:t>
            </a:r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.</a:t>
            </a:r>
          </a:p>
          <a:p>
            <a:pPr lvl="1"/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Finish “abstraction” of Ethereum.</a:t>
            </a:r>
          </a:p>
          <a:p>
            <a:pPr lvl="2"/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UTXO based token management.</a:t>
            </a:r>
          </a:p>
          <a:p>
            <a:pPr lvl="2"/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Advanced contract execution schemes</a:t>
            </a:r>
          </a:p>
          <a:p>
            <a:pPr lvl="2"/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Swap out consensus mechanisms (</a:t>
            </a:r>
            <a:r>
              <a:rPr lang="en-US" dirty="0" err="1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Tendermint</a:t>
            </a:r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, </a:t>
            </a:r>
            <a:r>
              <a:rPr lang="en-US" dirty="0" err="1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PoW</a:t>
            </a:r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, etc.).</a:t>
            </a:r>
          </a:p>
          <a:p>
            <a:pPr lvl="1"/>
            <a:r>
              <a:rPr lang="en-US" dirty="0" err="1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Blockchain</a:t>
            </a:r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US" dirty="0" err="1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sharding</a:t>
            </a:r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and &lt; 4 sec. block times.</a:t>
            </a:r>
          </a:p>
          <a:p>
            <a:pPr lvl="2"/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851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162" y="2293450"/>
            <a:ext cx="3849688" cy="2271100"/>
          </a:xfrm>
        </p:spPr>
        <p:txBody>
          <a:bodyPr/>
          <a:lstStyle/>
          <a:p>
            <a:r>
              <a:rPr lang="en-US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Ethereum</a:t>
            </a:r>
            <a:br>
              <a:rPr lang="en-US" dirty="0">
                <a:latin typeface="Yu Gothic Light" panose="020B0300000000000000" pitchFamily="34" charset="-128"/>
                <a:ea typeface="Yu Gothic Light" panose="020B0300000000000000" pitchFamily="34" charset="-128"/>
              </a:rPr>
            </a:br>
            <a:r>
              <a:rPr lang="en-US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Software Ecosystem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758" y="1979657"/>
            <a:ext cx="3019468" cy="289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04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314947" y="1122620"/>
            <a:ext cx="3515606" cy="3448007"/>
            <a:chOff x="5674501" y="868004"/>
            <a:chExt cx="2766210" cy="2713021"/>
          </a:xfrm>
        </p:grpSpPr>
        <p:sp>
          <p:nvSpPr>
            <p:cNvPr id="11" name="Oval 10"/>
            <p:cNvSpPr/>
            <p:nvPr/>
          </p:nvSpPr>
          <p:spPr>
            <a:xfrm>
              <a:off x="5674501" y="868004"/>
              <a:ext cx="2713021" cy="2713021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Enterprise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5597" y="2400918"/>
              <a:ext cx="728919" cy="58204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9000" y="1440877"/>
              <a:ext cx="440664" cy="44066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l="5248" t="35820" r="7628" b="34790"/>
            <a:stretch/>
          </p:blipFill>
          <p:spPr>
            <a:xfrm>
              <a:off x="6727707" y="1721878"/>
              <a:ext cx="1396000" cy="31433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8355" y="1220842"/>
              <a:ext cx="1028040" cy="2463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 rot="19525405">
              <a:off x="6625968" y="2610982"/>
              <a:ext cx="1814743" cy="252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Quorum by J.P. Morgan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009674" y="3528907"/>
            <a:ext cx="3205382" cy="3205382"/>
            <a:chOff x="7803922" y="3240228"/>
            <a:chExt cx="2739346" cy="2739346"/>
          </a:xfrm>
        </p:grpSpPr>
        <p:sp>
          <p:nvSpPr>
            <p:cNvPr id="35" name="Oval 34"/>
            <p:cNvSpPr/>
            <p:nvPr/>
          </p:nvSpPr>
          <p:spPr>
            <a:xfrm>
              <a:off x="7803922" y="3240228"/>
              <a:ext cx="2739346" cy="2739346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Community</a:t>
              </a: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32229" y="3728010"/>
              <a:ext cx="585369" cy="585369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43860" y="3723182"/>
              <a:ext cx="804086" cy="595023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519672">
              <a:off x="8883303" y="4922580"/>
              <a:ext cx="1342319" cy="44779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14964" y="4957773"/>
              <a:ext cx="477209" cy="477209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747163" y="88273"/>
            <a:ext cx="3328112" cy="3328112"/>
            <a:chOff x="7619608" y="185378"/>
            <a:chExt cx="2713021" cy="2713021"/>
          </a:xfrm>
        </p:grpSpPr>
        <p:sp>
          <p:nvSpPr>
            <p:cNvPr id="26" name="Oval 25"/>
            <p:cNvSpPr/>
            <p:nvPr/>
          </p:nvSpPr>
          <p:spPr>
            <a:xfrm>
              <a:off x="7619608" y="185378"/>
              <a:ext cx="2713021" cy="2713021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Dev Tools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92173" y="822508"/>
              <a:ext cx="514803" cy="471106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21432" y="621217"/>
              <a:ext cx="406340" cy="782777"/>
            </a:xfrm>
            <a:prstGeom prst="rect">
              <a:avLst/>
            </a:prstGeom>
          </p:spPr>
        </p:pic>
        <p:pic>
          <p:nvPicPr>
            <p:cNvPr id="24" name="Picture 24" descr="logo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6140" y="298640"/>
              <a:ext cx="449575" cy="439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77453" y="2261163"/>
              <a:ext cx="1356510" cy="347399"/>
            </a:xfrm>
            <a:prstGeom prst="rect">
              <a:avLst/>
            </a:prstGeom>
            <a:ln>
              <a:solidFill>
                <a:schemeClr val="bg1"/>
              </a:solidFill>
            </a:ln>
            <a:effectLst/>
          </p:spPr>
        </p:pic>
        <p:pic>
          <p:nvPicPr>
            <p:cNvPr id="27" name="Picture 2" descr="https://upload.wikimedia.org/wikipedia/commons/thumb/9/9f/Vimlogo.svg/1022px-Vimlogo.svg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8885" y="1810028"/>
              <a:ext cx="377444" cy="378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http://ergoemacs.org/emacs/emacs_logo/emacs_logo_no_border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6556" y="434662"/>
              <a:ext cx="425616" cy="365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4" descr="https://camo.githubusercontent.com/26fc099e66f5835e6ef2d797e2650b758adbbd94/687474703a2f2f633735383438322e7238322e6366322e7261636b63646e2e636f6d2f7375626c696d655f746578745f69636f6e5f323138312e706e67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9733" y="1786847"/>
              <a:ext cx="396407" cy="396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https://upload.wikimedia.org/wikipedia/commons/thumb/8/80/Atom_editor_logo.svg/2000px-Atom_editor_logo.svg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3922" y="1044984"/>
              <a:ext cx="462634" cy="423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8" descr="http://jtower.com/wp-content/uploads/2015/06/visual-studio-2013-logo.png"/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8" t="7980" r="10214" b="7097"/>
            <a:stretch/>
          </p:blipFill>
          <p:spPr bwMode="auto">
            <a:xfrm>
              <a:off x="9243860" y="1730278"/>
              <a:ext cx="911126" cy="480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3666598" y="3264781"/>
            <a:ext cx="3485415" cy="3485415"/>
            <a:chOff x="4697508" y="2913989"/>
            <a:chExt cx="2713021" cy="2713021"/>
          </a:xfrm>
        </p:grpSpPr>
        <p:sp>
          <p:nvSpPr>
            <p:cNvPr id="32" name="Oval 31"/>
            <p:cNvSpPr/>
            <p:nvPr/>
          </p:nvSpPr>
          <p:spPr>
            <a:xfrm>
              <a:off x="4697508" y="2913989"/>
              <a:ext cx="2713021" cy="2713021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Dapps</a:t>
              </a:r>
              <a:endPara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66090" y="4162163"/>
              <a:ext cx="767603" cy="73182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347572" y="4411583"/>
              <a:ext cx="753329" cy="75332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313208" y="3489071"/>
              <a:ext cx="727217" cy="727217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966707" y="3487709"/>
              <a:ext cx="684399" cy="684399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623699" y="3119583"/>
              <a:ext cx="1206736" cy="441793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199141" y="4824400"/>
              <a:ext cx="1266980" cy="652242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869372" y="220607"/>
            <a:ext cx="2700878" cy="2700878"/>
            <a:chOff x="4826373" y="169788"/>
            <a:chExt cx="2337801" cy="2337801"/>
          </a:xfrm>
        </p:grpSpPr>
        <p:sp>
          <p:nvSpPr>
            <p:cNvPr id="5" name="Oval 4"/>
            <p:cNvSpPr/>
            <p:nvPr/>
          </p:nvSpPr>
          <p:spPr>
            <a:xfrm>
              <a:off x="4826373" y="169788"/>
              <a:ext cx="2337801" cy="2337801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Clients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180407" y="546915"/>
              <a:ext cx="445683" cy="50103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530514" y="1059076"/>
              <a:ext cx="509910" cy="5099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5176881" y="1677866"/>
              <a:ext cx="474224" cy="47422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709806" y="1789478"/>
              <a:ext cx="575666" cy="575666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242057" y="1668147"/>
              <a:ext cx="666021" cy="31674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4959853" y="1119484"/>
              <a:ext cx="389094" cy="38909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541815" y="344028"/>
              <a:ext cx="876617" cy="492817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6273039" y="545437"/>
              <a:ext cx="440169" cy="440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7747639"/>
      </p:ext>
    </p:extLst>
  </p:cSld>
  <p:clrMapOvr>
    <a:masterClrMapping/>
  </p:clrMapOvr>
</p:sld>
</file>

<file path=ppt/theme/theme1.xml><?xml version="1.0" encoding="utf-8"?>
<a:theme xmlns:a="http://schemas.openxmlformats.org/drawingml/2006/main" name="BTC2016_Custom_Theme">
  <a:themeElements>
    <a:clrScheme name="Custom 1">
      <a:dk1>
        <a:srgbClr val="5B5B5B"/>
      </a:dk1>
      <a:lt1>
        <a:srgbClr val="FFFFFF"/>
      </a:lt1>
      <a:dk2>
        <a:srgbClr val="404040"/>
      </a:dk2>
      <a:lt2>
        <a:srgbClr val="FFFFFF"/>
      </a:lt2>
      <a:accent1>
        <a:srgbClr val="3B978A"/>
      </a:accent1>
      <a:accent2>
        <a:srgbClr val="62A11C"/>
      </a:accent2>
      <a:accent3>
        <a:srgbClr val="CC2D64"/>
      </a:accent3>
      <a:accent4>
        <a:srgbClr val="EC9D2D"/>
      </a:accent4>
      <a:accent5>
        <a:srgbClr val="3B978A"/>
      </a:accent5>
      <a:accent6>
        <a:srgbClr val="EC9D2D"/>
      </a:accent6>
      <a:hlink>
        <a:srgbClr val="3B978A"/>
      </a:hlink>
      <a:folHlink>
        <a:srgbClr val="CC2D64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Construct 2017 - Presentation Template</Template>
  <TotalTime>2786</TotalTime>
  <Words>244</Words>
  <Application>Microsoft Office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Yu Gothic</vt:lpstr>
      <vt:lpstr>Yu Gothic Light</vt:lpstr>
      <vt:lpstr>Yu Gothic UI Light</vt:lpstr>
      <vt:lpstr>Yu Gothic UI Semibold</vt:lpstr>
      <vt:lpstr>Yu Gothic UI Semilight</vt:lpstr>
      <vt:lpstr>Arial</vt:lpstr>
      <vt:lpstr>Cambria</vt:lpstr>
      <vt:lpstr>DIN Alternate Bold</vt:lpstr>
      <vt:lpstr>Klinic Slab Book</vt:lpstr>
      <vt:lpstr>News Gothic MT</vt:lpstr>
      <vt:lpstr>BTC2016_Custom_Theme</vt:lpstr>
      <vt:lpstr>PowerPoint Presentation</vt:lpstr>
      <vt:lpstr>topics</vt:lpstr>
      <vt:lpstr>Ethereum Roadmap</vt:lpstr>
      <vt:lpstr>Where we’ve been</vt:lpstr>
      <vt:lpstr>Where We are Now</vt:lpstr>
      <vt:lpstr>Where We Are Going: “Metropolis”</vt:lpstr>
      <vt:lpstr>Super cool stuff after metropolis: “Serenity”</vt:lpstr>
      <vt:lpstr>Ethereum Software Ecosystem</vt:lpstr>
      <vt:lpstr>PowerPoint Presentation</vt:lpstr>
      <vt:lpstr>What makes Ethereum different?</vt:lpstr>
      <vt:lpstr>PowerPoint Presentation</vt:lpstr>
      <vt:lpstr>Scavenger Hunt!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Sunnarborg</dc:creator>
  <cp:lastModifiedBy>User</cp:lastModifiedBy>
  <cp:revision>33</cp:revision>
  <dcterms:created xsi:type="dcterms:W3CDTF">2017-01-05T18:38:36Z</dcterms:created>
  <dcterms:modified xsi:type="dcterms:W3CDTF">2017-01-30T18:53:10Z</dcterms:modified>
</cp:coreProperties>
</file>